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4" autoAdjust="0"/>
  </p:normalViewPr>
  <p:slideViewPr>
    <p:cSldViewPr>
      <p:cViewPr>
        <p:scale>
          <a:sx n="160" d="100"/>
          <a:sy n="160" d="100"/>
        </p:scale>
        <p:origin x="-2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6-2018\&#1048;&#1089;&#1087;&#1086;&#1083;&#1085;&#1077;&#1085;&#1080;&#1077;%202016%20&#1075;&#1086;&#1076;\&#1055;&#1088;&#1080;&#1083;&#1086;&#1078;&#1077;&#1085;&#1080;&#1077;%201%20-%20&#1044;&#1086;&#1093;&#1086;&#1076;&#1099;-2016.-%20&#1076;&#1077;&#1082;&#1072;&#1073;&#1088;&#110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exx\&#1084;&#1086;&#1080;%20&#1076;&#1086;&#1082;&#1091;&#1084;&#1077;&#1085;&#1090;&#1099;\&#1041;&#1102;&#1076;&#1078;&#1077;&#1090;%202020-2022\&#1041;&#1102;&#1076;&#1078;&#1077;&#1090;%20&#1076;&#1083;&#1103;%20&#1075;&#1088;&#1072;&#1078;&#1076;&#1072;&#1085;\&#1048;&#1089;&#1087;&#1086;&#1083;&#1085;&#1077;&#1085;&#1080;&#1077;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2%20-%20&#1056;,%20&#1055;&#1088;,%20&#1062;&#1089;&#1090;%20&#1080;%20&#1042;&#1056;%20-2017(&#1075;&#1086;&#1076;)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4%20-%20&#1055;&#1088;&#1086;&#1075;&#1088;&#1072;&#1084;&#1084;&#1099;%202017(&#1075;&#1086;&#1076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825834917437378E-2"/>
          <c:y val="9.2432734489196949E-2"/>
          <c:w val="0.53731280645014168"/>
          <c:h val="0.81513453102160616"/>
        </c:manualLayout>
      </c:layout>
      <c:pie3DChart>
        <c:varyColors val="1"/>
        <c:ser>
          <c:idx val="1"/>
          <c:order val="1"/>
          <c:explosion val="25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Лист1!$D$15:$D$38</c:f>
              <c:numCache>
                <c:formatCode>#,##0.00</c:formatCode>
                <c:ptCount val="10"/>
                <c:pt idx="0">
                  <c:v>164857.80079000001</c:v>
                </c:pt>
                <c:pt idx="1">
                  <c:v>16092.951580000001</c:v>
                </c:pt>
                <c:pt idx="2">
                  <c:v>10847.02447</c:v>
                </c:pt>
                <c:pt idx="3">
                  <c:v>3779.83959</c:v>
                </c:pt>
                <c:pt idx="4">
                  <c:v>35996.571960000008</c:v>
                </c:pt>
                <c:pt idx="5">
                  <c:v>2373.9697799999999</c:v>
                </c:pt>
                <c:pt idx="6">
                  <c:v>529.92398000000003</c:v>
                </c:pt>
                <c:pt idx="7">
                  <c:v>24724.659479999998</c:v>
                </c:pt>
                <c:pt idx="8">
                  <c:v>1741.5517500000001</c:v>
                </c:pt>
                <c:pt idx="9">
                  <c:v>12.016</c:v>
                </c:pt>
              </c:numCache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Лист1!$C$15:$C$38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03D4A8"/>
        </a:gs>
        <a:gs pos="25000">
          <a:srgbClr val="21D6E0"/>
        </a:gs>
        <a:gs pos="88000">
          <a:srgbClr val="0087E6"/>
        </a:gs>
        <a:gs pos="100000">
          <a:srgbClr val="005CBF"/>
        </a:gs>
      </a:gsLst>
      <a:lin ang="13500000" scaled="1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Исполненно 2019</c:v>
                </c:pt>
              </c:strCache>
            </c:strRef>
          </c:tx>
          <c:invertIfNegative val="0"/>
          <c:cat>
            <c:strRef>
              <c:f>Лист1!$A$4:$A$7</c:f>
              <c:strCache>
                <c:ptCount val="4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Лист1!$B$4:$B$7</c:f>
              <c:numCache>
                <c:formatCode>#,##0.000</c:formatCode>
                <c:ptCount val="4"/>
                <c:pt idx="0">
                  <c:v>156</c:v>
                </c:pt>
                <c:pt idx="1">
                  <c:v>447388.51</c:v>
                </c:pt>
                <c:pt idx="2">
                  <c:v>99234.29</c:v>
                </c:pt>
                <c:pt idx="3">
                  <c:v>4163.68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Исполненно 2020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Лист1!$A$4:$A$7</c:f>
              <c:strCache>
                <c:ptCount val="4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Лист1!$C$4:$C$7</c:f>
              <c:numCache>
                <c:formatCode>#,##0.000</c:formatCode>
                <c:ptCount val="4"/>
                <c:pt idx="0">
                  <c:v>12227.525</c:v>
                </c:pt>
                <c:pt idx="1">
                  <c:v>475903.538</c:v>
                </c:pt>
                <c:pt idx="2">
                  <c:v>142512.15900000001</c:v>
                </c:pt>
                <c:pt idx="3">
                  <c:v>39223.120999999999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1143168"/>
        <c:axId val="242226304"/>
        <c:axId val="0"/>
      </c:bar3DChart>
      <c:catAx>
        <c:axId val="241143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242226304"/>
        <c:crosses val="autoZero"/>
        <c:auto val="1"/>
        <c:lblAlgn val="ctr"/>
        <c:lblOffset val="100"/>
        <c:noMultiLvlLbl val="0"/>
      </c:catAx>
      <c:valAx>
        <c:axId val="242226304"/>
        <c:scaling>
          <c:orientation val="minMax"/>
        </c:scaling>
        <c:delete val="0"/>
        <c:axPos val="l"/>
        <c:majorGridlines/>
        <c:numFmt formatCode="#,##0.000" sourceLinked="1"/>
        <c:majorTickMark val="none"/>
        <c:minorTickMark val="none"/>
        <c:tickLblPos val="nextTo"/>
        <c:crossAx val="2411431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5591230604009E-2"/>
          <c:y val="8.2931761105376811E-2"/>
          <c:w val="0.52624461479588691"/>
          <c:h val="0.81078564742130754"/>
        </c:manualLayout>
      </c:layout>
      <c:pie3DChart>
        <c:varyColors val="1"/>
        <c:ser>
          <c:idx val="19"/>
          <c:order val="19"/>
          <c:explosion val="25"/>
          <c:dPt>
            <c:idx val="5"/>
            <c:bubble3D val="0"/>
            <c:explosion val="46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БЮДЖЕТА'!$X$14:$X$548</c:f>
              <c:numCache>
                <c:formatCode>#,##0.000</c:formatCode>
                <c:ptCount val="12"/>
                <c:pt idx="0">
                  <c:v>71174.137999999977</c:v>
                </c:pt>
                <c:pt idx="1">
                  <c:v>1712.2</c:v>
                </c:pt>
                <c:pt idx="2">
                  <c:v>22.13</c:v>
                </c:pt>
                <c:pt idx="3">
                  <c:v>27692.753000000001</c:v>
                </c:pt>
                <c:pt idx="4">
                  <c:v>20501.476610000002</c:v>
                </c:pt>
                <c:pt idx="5">
                  <c:v>462067.72199999989</c:v>
                </c:pt>
                <c:pt idx="6">
                  <c:v>24722.652000000002</c:v>
                </c:pt>
                <c:pt idx="7">
                  <c:v>8652.1970000000001</c:v>
                </c:pt>
                <c:pt idx="8">
                  <c:v>150</c:v>
                </c:pt>
                <c:pt idx="9">
                  <c:v>2548.1799999999998</c:v>
                </c:pt>
                <c:pt idx="10">
                  <c:v>2.8660000000000001</c:v>
                </c:pt>
                <c:pt idx="11">
                  <c:v>20294</c:v>
                </c:pt>
              </c:numCache>
            </c:numRef>
          </c:val>
        </c:ser>
        <c:ser>
          <c:idx val="18"/>
          <c:order val="1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БЮДЖЕТА'!$W$14:$W$548</c:f>
            </c:numRef>
          </c:val>
        </c:ser>
        <c:ser>
          <c:idx val="17"/>
          <c:order val="1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БЮДЖЕТА'!$V$14:$V$548</c:f>
            </c:numRef>
          </c:val>
        </c:ser>
        <c:ser>
          <c:idx val="16"/>
          <c:order val="1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БЮДЖЕТА'!$U$14:$U$548</c:f>
            </c:numRef>
          </c:val>
        </c:ser>
        <c:ser>
          <c:idx val="15"/>
          <c:order val="1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БЮДЖЕТА'!$T$14:$T$548</c:f>
            </c:numRef>
          </c:val>
        </c:ser>
        <c:ser>
          <c:idx val="14"/>
          <c:order val="1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БЮДЖЕТА'!$S$14:$S$548</c:f>
            </c:numRef>
          </c:val>
        </c:ser>
        <c:ser>
          <c:idx val="13"/>
          <c:order val="1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БЮДЖЕТА'!$R$14:$R$548</c:f>
            </c:numRef>
          </c:val>
        </c:ser>
        <c:ser>
          <c:idx val="12"/>
          <c:order val="1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БЮДЖЕТА'!$Q$14:$Q$548</c:f>
            </c:numRef>
          </c:val>
        </c:ser>
        <c:ser>
          <c:idx val="11"/>
          <c:order val="1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БЮДЖЕТА'!$P$14:$P$548</c:f>
            </c:numRef>
          </c:val>
        </c:ser>
        <c:ser>
          <c:idx val="10"/>
          <c:order val="1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БЮДЖЕТА'!$O$14:$O$548</c:f>
            </c:numRef>
          </c:val>
        </c:ser>
        <c:ser>
          <c:idx val="9"/>
          <c:order val="9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БЮДЖЕТА'!$N$14:$N$548</c:f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БЮДЖЕТА'!$M$14:$M$548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БЮДЖЕТА'!$L$14:$L$548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БЮДЖЕТА'!$K$14:$K$548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БЮДЖЕТА'!$J$14:$J$548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БЮДЖЕТА'!$I$14:$I$548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БЮДЖЕТА'!$H$14:$H$548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БЮДЖЕТА'!$G$14:$G$548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БЮДЖЕТА'!$F$14:$F$548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БЮДЖЕТА'!$E$14:$E$548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559324845567459"/>
          <c:y val="2.5212545544339143E-2"/>
          <c:w val="0.31327937284808616"/>
          <c:h val="0.9540749897268228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E6DCAC">
            <a:alpha val="67000"/>
            <a:lumMod val="65000"/>
            <a:lumOff val="35000"/>
          </a:srgbClr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187713442467752E-3"/>
          <c:y val="0"/>
          <c:w val="0.64270129405911425"/>
          <c:h val="0.96782594331623972"/>
        </c:manualLayout>
      </c:layout>
      <c:pie3DChart>
        <c:varyColors val="1"/>
        <c:ser>
          <c:idx val="19"/>
          <c:order val="19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81,24%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34288460702434"/>
                  <c:y val="0.1409538194586566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18,76</a:t>
                    </a:r>
                  </a:p>
                  <a:p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БЮДЖЕТА'!$X$9:$X$130</c:f>
              <c:numCache>
                <c:formatCode>#,##0.000</c:formatCode>
                <c:ptCount val="2"/>
                <c:pt idx="0">
                  <c:v>545113.77860999992</c:v>
                </c:pt>
                <c:pt idx="1">
                  <c:v>94426.538999999961</c:v>
                </c:pt>
              </c:numCache>
            </c:numRef>
          </c:val>
        </c:ser>
        <c:ser>
          <c:idx val="18"/>
          <c:order val="1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БЮДЖЕТА'!$W$9:$W$130</c:f>
            </c:numRef>
          </c:val>
        </c:ser>
        <c:ser>
          <c:idx val="17"/>
          <c:order val="1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БЮДЖЕТА'!$V$9:$V$130</c:f>
            </c:numRef>
          </c:val>
        </c:ser>
        <c:ser>
          <c:idx val="16"/>
          <c:order val="1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БЮДЖЕТА'!$U$9:$U$130</c:f>
            </c:numRef>
          </c:val>
        </c:ser>
        <c:ser>
          <c:idx val="15"/>
          <c:order val="1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БЮДЖЕТА'!$T$9:$T$130</c:f>
            </c:numRef>
          </c:val>
        </c:ser>
        <c:ser>
          <c:idx val="14"/>
          <c:order val="1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БЮДЖЕТА'!$S$9:$S$130</c:f>
            </c:numRef>
          </c:val>
        </c:ser>
        <c:ser>
          <c:idx val="13"/>
          <c:order val="1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БЮДЖЕТА'!$R$9:$R$130</c:f>
            </c:numRef>
          </c:val>
        </c:ser>
        <c:ser>
          <c:idx val="12"/>
          <c:order val="1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БЮДЖЕТА'!$Q$9:$Q$130</c:f>
            </c:numRef>
          </c:val>
        </c:ser>
        <c:ser>
          <c:idx val="11"/>
          <c:order val="1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БЮДЖЕТА'!$P$9:$P$130</c:f>
            </c:numRef>
          </c:val>
        </c:ser>
        <c:ser>
          <c:idx val="10"/>
          <c:order val="1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БЮДЖЕТА'!$O$9:$O$130</c:f>
            </c:numRef>
          </c:val>
        </c:ser>
        <c:ser>
          <c:idx val="9"/>
          <c:order val="9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БЮДЖЕТА'!$N$9:$N$130</c:f>
            </c:numRef>
          </c:val>
        </c:ser>
        <c:ser>
          <c:idx val="8"/>
          <c:order val="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БЮДЖЕТА'!$M$9:$M$130</c:f>
            </c:numRef>
          </c:val>
        </c:ser>
        <c:ser>
          <c:idx val="7"/>
          <c:order val="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БЮДЖЕТА'!$L$9:$L$130</c:f>
            </c:numRef>
          </c:val>
        </c:ser>
        <c:ser>
          <c:idx val="6"/>
          <c:order val="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БЮДЖЕТА'!$K$9:$K$130</c:f>
            </c:numRef>
          </c:val>
        </c:ser>
        <c:ser>
          <c:idx val="5"/>
          <c:order val="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БЮДЖЕТА'!$J$9:$J$130</c:f>
            </c:numRef>
          </c:val>
        </c:ser>
        <c:ser>
          <c:idx val="4"/>
          <c:order val="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БЮДЖЕТА'!$I$9:$I$130</c:f>
            </c:numRef>
          </c:val>
        </c:ser>
        <c:ser>
          <c:idx val="3"/>
          <c:order val="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БЮДЖЕТА'!$H$9:$H$130</c:f>
            </c:numRef>
          </c:val>
        </c:ser>
        <c:ser>
          <c:idx val="2"/>
          <c:order val="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БЮДЖЕТА'!$G$9:$G$130</c:f>
            </c:numRef>
          </c:val>
        </c:ser>
        <c:ser>
          <c:idx val="1"/>
          <c:order val="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БЮДЖЕТА'!$F$9:$F$130</c:f>
            </c:numRef>
          </c:val>
        </c:ser>
        <c:ser>
          <c:idx val="0"/>
          <c:order val="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БЮДЖЕТА'!$E$9:$E$130</c:f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10220120469709"/>
          <c:y val="0.28843615329290895"/>
          <c:w val="0.33669592267525833"/>
          <c:h val="0.281568129856916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DDEBCF"/>
        </a:gs>
        <a:gs pos="68000">
          <a:srgbClr val="9CB86E"/>
        </a:gs>
        <a:gs pos="100000">
          <a:srgbClr val="156B13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0.68696</cdr:x>
      <cdr:y>0.07895</cdr:y>
    </cdr:from>
    <cdr:to>
      <cdr:x>0.96522</cdr:x>
      <cdr:y>0.21053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88632" y="432048"/>
          <a:ext cx="2304256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Всего расходов тыс. руб.</a:t>
          </a:r>
        </a:p>
        <a:p xmlns:a="http://schemas.openxmlformats.org/drawingml/2006/main">
          <a:r>
            <a:rPr lang="ru-RU" sz="1100" dirty="0" smtClean="0"/>
            <a:t>1 169 706,597 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0.68696</cdr:x>
      <cdr:y>0.18421</cdr:y>
    </cdr:from>
    <cdr:to>
      <cdr:x>0.97391</cdr:x>
      <cdr:y>0.40789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88632" y="1008112"/>
          <a:ext cx="2376264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0.69565</cdr:x>
      <cdr:y>0.35526</cdr:y>
    </cdr:from>
    <cdr:to>
      <cdr:x>0.94783</cdr:x>
      <cdr:y>0.42105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60640" y="1944216"/>
          <a:ext cx="208823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950 315,835 </a:t>
          </a:r>
          <a:r>
            <a:rPr lang="ru-RU" dirty="0" smtClean="0"/>
            <a:t>тыс. руб.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0.69565</cdr:x>
      <cdr:y>0.57895</cdr:y>
    </cdr:from>
    <cdr:to>
      <cdr:x>0.94783</cdr:x>
      <cdr:y>0.64474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760640" y="3168352"/>
          <a:ext cx="208823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219 390,762 </a:t>
          </a:r>
          <a:r>
            <a:rPr lang="ru-RU" dirty="0" smtClean="0"/>
            <a:t>тыс. руб.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BF6B7-B607-4AA4-AAED-CB637ACB74D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0997C-18DE-437E-B40F-58B784E99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04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0997C-18DE-437E-B40F-58B784E99AA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20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87EA5-BB56-448E-BFB5-6C210591112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Отчет об исполнении бюджета Михайловского муниципального района за </a:t>
            </a:r>
            <a:r>
              <a:rPr lang="ru-RU" dirty="0" smtClean="0">
                <a:effectLst/>
              </a:rPr>
              <a:t>2020 </a:t>
            </a:r>
            <a:r>
              <a:rPr lang="ru-RU" dirty="0">
                <a:effectLst/>
              </a:rPr>
              <a:t>год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8640"/>
            <a:ext cx="7854696" cy="4792496"/>
          </a:xfrm>
        </p:spPr>
        <p:txBody>
          <a:bodyPr/>
          <a:lstStyle/>
          <a:p>
            <a:endParaRPr lang="ru-RU" dirty="0" smtClean="0"/>
          </a:p>
        </p:txBody>
      </p:sp>
      <p:pic>
        <p:nvPicPr>
          <p:cNvPr id="1026" name="Picture 2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216719" cy="152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05800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Исполнение бюджета по отраслям в 2020 году </a:t>
            </a:r>
            <a:br>
              <a:rPr lang="ru-RU" sz="3200" b="1" dirty="0" smtClean="0"/>
            </a:br>
            <a:r>
              <a:rPr lang="ru-RU" sz="3200" b="1" dirty="0" smtClean="0"/>
              <a:t>(тыс. руб.)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326317"/>
              </p:ext>
            </p:extLst>
          </p:nvPr>
        </p:nvGraphicFramePr>
        <p:xfrm>
          <a:off x="107505" y="1196753"/>
          <a:ext cx="8928991" cy="5601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1"/>
                <a:gridCol w="1152128"/>
                <a:gridCol w="1008112"/>
                <a:gridCol w="966290"/>
                <a:gridCol w="977926"/>
                <a:gridCol w="936104"/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Годовой план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Годовой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исполнения к первоначально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утвержденным расходам 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 </a:t>
                      </a:r>
                      <a:endParaRPr lang="ru-RU" sz="11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к уточненным расходам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653,552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169 653,110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145 652,371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125,94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86,03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2 211,958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67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566,000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343,170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903,650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161,37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263,32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85 153,977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71 738,205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70 588,215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82,89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98,40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107 278,843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120 483,556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125 548,397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117,03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104,20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657 258,222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693 974,926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697 832,406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106,17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26 133,657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34 815,069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34 460,017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131,86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66 367,583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63 805,331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59 204,263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89,21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92,79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47 253,000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2 265,347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1 774,237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78,32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4 145,290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4 285,290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4 285,290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103,38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5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35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29 457,750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29 457,750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29 457,750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031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Структура расходов бюджета по отраслям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426042"/>
              </p:ext>
            </p:extLst>
          </p:nvPr>
        </p:nvGraphicFramePr>
        <p:xfrm>
          <a:off x="251520" y="1340768"/>
          <a:ext cx="871296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615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за 2020 год</a:t>
            </a:r>
            <a:endParaRPr lang="ru-RU" sz="3200" b="1" i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243689"/>
              </p:ext>
            </p:extLst>
          </p:nvPr>
        </p:nvGraphicFramePr>
        <p:xfrm>
          <a:off x="68356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970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79296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в рамках                   муниципальных программ за 2020 год</a:t>
            </a:r>
            <a:r>
              <a:rPr lang="en-US" sz="3200" b="1" i="1" dirty="0" smtClean="0"/>
              <a:t> </a:t>
            </a:r>
            <a:r>
              <a:rPr lang="ru-RU" sz="3200" b="1" i="1" dirty="0" smtClean="0"/>
              <a:t> </a:t>
            </a:r>
            <a:r>
              <a:rPr lang="en-US" sz="3200" b="1" i="1" dirty="0" smtClean="0"/>
              <a:t>  </a:t>
            </a:r>
            <a:r>
              <a:rPr lang="ru-RU" sz="3200" b="1" i="1" dirty="0" smtClean="0"/>
              <a:t>  </a:t>
            </a:r>
            <a:r>
              <a:rPr lang="en-US" sz="3200" b="1" i="1" dirty="0" smtClean="0"/>
              <a:t> </a:t>
            </a:r>
            <a:r>
              <a:rPr lang="ru-RU" sz="1600" b="1" i="1" dirty="0" smtClean="0"/>
              <a:t>тыс. </a:t>
            </a:r>
            <a:r>
              <a:rPr lang="ru-RU" sz="1600" b="1" i="1" smtClean="0"/>
              <a:t>руб</a:t>
            </a:r>
            <a:r>
              <a:rPr lang="ru-RU" sz="1600" b="1" i="1" dirty="0" smtClean="0"/>
              <a:t>.</a:t>
            </a:r>
            <a:endParaRPr lang="ru-RU" sz="16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206090"/>
              </p:ext>
            </p:extLst>
          </p:nvPr>
        </p:nvGraphicFramePr>
        <p:xfrm>
          <a:off x="35497" y="1052737"/>
          <a:ext cx="9073007" cy="6039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8511"/>
                <a:gridCol w="936104"/>
                <a:gridCol w="792088"/>
                <a:gridCol w="792088"/>
                <a:gridCol w="1008112"/>
                <a:gridCol w="936104"/>
              </a:tblGrid>
              <a:tr h="576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показателя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Годовой </a:t>
                      </a:r>
                      <a:r>
                        <a:rPr lang="ru-RU" sz="900" b="1" u="none" strike="noStrike" dirty="0" smtClean="0">
                          <a:effectLst/>
                        </a:rPr>
                        <a:t>план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на 01.01.2020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Годовой план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уточненный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Исполнено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исполнения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к первоначально</a:t>
                      </a:r>
                      <a:r>
                        <a:rPr lang="ru-RU" sz="900" b="1" i="0" u="none" strike="noStrike" baseline="0" dirty="0" smtClean="0">
                          <a:effectLst/>
                          <a:latin typeface="Times New Roman"/>
                        </a:rPr>
                        <a:t> утвержденным</a:t>
                      </a:r>
                      <a:endParaRPr lang="en-US" sz="900" b="1" i="0" u="none" strike="noStrike" baseline="0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1" i="0" u="none" strike="noStrike" baseline="0" dirty="0" smtClean="0">
                          <a:effectLst/>
                          <a:latin typeface="Times New Roman"/>
                        </a:rPr>
                        <a:t> расходам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% </a:t>
                      </a:r>
                      <a:r>
                        <a:rPr lang="ru-RU" sz="900" b="1" u="none" strike="noStrike" dirty="0" smtClean="0">
                          <a:effectLst/>
                        </a:rPr>
                        <a:t>исполнения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к уточненным расходам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«Обеспечение </a:t>
                      </a:r>
                      <a:r>
                        <a:rPr lang="ru-RU" sz="900" u="none" strike="noStrike" dirty="0">
                          <a:effectLst/>
                        </a:rPr>
                        <a:t>жилье молодых семей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 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6 355,957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957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104,08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251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«Развитие </a:t>
                      </a:r>
                      <a:r>
                        <a:rPr lang="ru-RU" sz="900" u="none" strike="noStrike" dirty="0">
                          <a:effectLst/>
                        </a:rPr>
                        <a:t>дополнительного образования в сфере культуры и искусства </a:t>
                      </a:r>
                      <a:r>
                        <a:rPr lang="ru-RU" sz="900" u="none" strike="noStrike" dirty="0" smtClean="0">
                          <a:effectLst/>
                        </a:rPr>
                        <a:t>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r>
                        <a:rPr lang="ru-RU" sz="105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15 779,157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779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05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103,72</a:t>
                      </a:r>
                      <a:endParaRPr lang="ru-RU" sz="105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1954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«Развития </a:t>
                      </a:r>
                      <a:r>
                        <a:rPr lang="ru-RU" sz="900" u="none" strike="noStrike" dirty="0">
                          <a:effectLst/>
                        </a:rPr>
                        <a:t>образования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</a:t>
                      </a:r>
                      <a:r>
                        <a:rPr lang="ru-RU" sz="900" u="none" strike="noStrike" dirty="0" smtClean="0">
                          <a:effectLst/>
                        </a:rPr>
                        <a:t>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</a:t>
                      </a:r>
                      <a:r>
                        <a:rPr lang="en-US" sz="105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742,029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105,46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«Развитие </a:t>
                      </a:r>
                      <a:r>
                        <a:rPr lang="ru-RU" sz="900" u="none" strike="noStrike" dirty="0">
                          <a:effectLst/>
                        </a:rPr>
                        <a:t>муниципальной службы в администрации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района»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168,616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240,88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366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«Доступная </a:t>
                      </a:r>
                      <a:r>
                        <a:rPr lang="ru-RU" sz="900" u="none" strike="noStrike" dirty="0">
                          <a:effectLst/>
                        </a:rPr>
                        <a:t>среда для инвалидов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района»"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015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«Комплексные </a:t>
                      </a:r>
                      <a:r>
                        <a:rPr lang="ru-RU" sz="900" u="none" strike="noStrike" dirty="0">
                          <a:effectLst/>
                        </a:rPr>
                        <a:t>меры по противодействию употреблению наркотиков в Михайловском муниципальном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районе»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99,988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99,988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304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«Профилактика </a:t>
                      </a:r>
                      <a:r>
                        <a:rPr lang="ru-RU" sz="900" u="none" strike="noStrike" dirty="0">
                          <a:effectLst/>
                        </a:rPr>
                        <a:t>правонарушений в Михайловском муниципальном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районе»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49,995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49,995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«Развитие малого и среднего предпринимательства на территории Михайловского муниципального района»</a:t>
                      </a: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38,228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38,228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38,23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«Устойчивое развитие сельских территорий ММР»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513,656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«Развитие </a:t>
                      </a:r>
                      <a:r>
                        <a:rPr lang="ru-RU" sz="900" u="none" strike="noStrike" dirty="0">
                          <a:effectLst/>
                        </a:rPr>
                        <a:t>малоэтажного жилищного строительства на территории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16 820,435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14 073,029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14 073,029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83,67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«Обеспечение </a:t>
                      </a:r>
                      <a:r>
                        <a:rPr lang="ru-RU" sz="900" u="none" strike="noStrike" dirty="0">
                          <a:effectLst/>
                        </a:rPr>
                        <a:t>содержания, ремонта автомобильных дорог, мест общего пользования (тротуаров, скверов, </a:t>
                      </a:r>
                      <a:r>
                        <a:rPr lang="ru-RU" sz="900" u="none" strike="noStrike" dirty="0" smtClean="0">
                          <a:effectLst/>
                        </a:rPr>
                        <a:t>          пешеходных </a:t>
                      </a:r>
                      <a:r>
                        <a:rPr lang="ru-RU" sz="900" u="none" strike="noStrike" dirty="0">
                          <a:effectLst/>
                        </a:rPr>
                        <a:t>дорожек и переходов) и сооружений на них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 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66 431,000</a:t>
                      </a:r>
                      <a:endParaRPr lang="ru-RU" sz="10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55 612,655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54 967,738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82,74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98,84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«Патриотическое </a:t>
                      </a:r>
                      <a:r>
                        <a:rPr lang="ru-RU" sz="900" u="none" strike="noStrike" dirty="0">
                          <a:effectLst/>
                        </a:rPr>
                        <a:t>воспитание граждан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2 026,797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2 026,797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2 533,50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1954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</a:t>
                      </a:r>
                      <a:r>
                        <a:rPr lang="ru-RU" sz="900" u="none" strike="noStrike" dirty="0" smtClean="0">
                          <a:effectLst/>
                        </a:rPr>
                        <a:t>«Молодежная политика </a:t>
                      </a:r>
                      <a:r>
                        <a:rPr lang="ru-RU" sz="900" u="none" strike="noStrike" dirty="0">
                          <a:effectLst/>
                        </a:rPr>
                        <a:t>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49,175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49,175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98,35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«Развитие </a:t>
                      </a:r>
                      <a:r>
                        <a:rPr lang="ru-RU" sz="900" u="none" strike="noStrike" dirty="0">
                          <a:effectLst/>
                        </a:rPr>
                        <a:t>физической культуры и спорта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47 303,000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2 315,107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1 823,997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3,86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366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 </a:t>
                      </a:r>
                      <a:r>
                        <a:rPr lang="ru-RU" sz="900" u="none" strike="noStrike" dirty="0" smtClean="0">
                          <a:effectLst/>
                        </a:rPr>
                        <a:t>«Развитие </a:t>
                      </a:r>
                      <a:r>
                        <a:rPr lang="ru-RU" sz="900" u="none" strike="noStrike" dirty="0">
                          <a:effectLst/>
                        </a:rPr>
                        <a:t>культуры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26 003,657</a:t>
                      </a:r>
                      <a:endParaRPr lang="ru-RU" sz="10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32 739,097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32 384,045</a:t>
                      </a:r>
                      <a:endParaRPr lang="ru-RU" sz="10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124,54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98,92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673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«Профилактика </a:t>
                      </a:r>
                      <a:r>
                        <a:rPr lang="ru-RU" sz="900" u="none" strike="noStrike" dirty="0">
                          <a:effectLst/>
                        </a:rPr>
                        <a:t>терроризма и противодействие экстремизму на территории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7654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«Программа </a:t>
                      </a:r>
                      <a:r>
                        <a:rPr lang="ru-RU" sz="900" u="none" strike="noStrike" dirty="0">
                          <a:effectLst/>
                        </a:rPr>
                        <a:t>комплексного развития систем коммунальной инфраструктуры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района»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103 904,456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107 420,738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110 131,197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102,52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38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/>
                        </a:rPr>
                        <a:t> «Обеспечение безопасности дорожного движения в Михайловском муниципальном районе»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90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«Содержание и ремонт муниципального жилого фонда в Михайловском муниципальном районе»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2 905,000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12 997,979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12 429,256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427,86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95,62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17611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 «Противодействие коррупции на территории Михайловского муниципального района»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effectLst/>
                          <a:latin typeface="Times New Roman"/>
                        </a:rPr>
                        <a:t>МП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/>
                        </a:rPr>
                        <a:t> «Управление муниципальным имуществом и земельными ресурсами Михайловского муниципального района»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20 403,420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26 027,880</a:t>
                      </a: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21 971,359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107,68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84,41</a:t>
                      </a:r>
                      <a:endParaRPr lang="ru-RU" sz="10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" marR="4596" marT="45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22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i="1" dirty="0" smtClean="0"/>
              <a:t>Нормативная база бюджетного процесса</a:t>
            </a:r>
            <a:endParaRPr lang="ru-RU" sz="30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556792"/>
            <a:ext cx="74888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кодекс Российской Федерации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Решение Думы Михайловского муниципального района от 19.12.2019 г. № 453 «Об утверждении районного бюджета   Михайловского муниципального     района   на 2020 год и плановый период   2021 и 2022 годов»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188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Федеральный закон от 06.10.2003 N 131-ФЗ "Об общих принципах организации местного самоуправления в Российской Федерации"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80162" y="2481728"/>
            <a:ext cx="2088232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бюджетном процессе в Михайловском муниципальном районе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4941168"/>
            <a:ext cx="2016224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Основные направление бюджетной и налоговой политики в Михайловском муниципальном районе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4929125"/>
            <a:ext cx="208823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Устав Михайловского муниципального района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58236" y="4893824"/>
            <a:ext cx="2146212" cy="1844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 правовые акты Михайловского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ru-RU" sz="2500" b="1" i="1" dirty="0" smtClean="0"/>
              <a:t>Основные параметры бюджета Михайловского муниципального района за 2020 год (тыс. руб.)</a:t>
            </a:r>
            <a:endParaRPr lang="ru-RU" sz="25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988840"/>
            <a:ext cx="1944216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</a:t>
            </a:r>
            <a:r>
              <a:rPr lang="ru-RU" dirty="0" smtClean="0"/>
              <a:t>162 394,17</a:t>
            </a:r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Собственные</a:t>
            </a:r>
          </a:p>
          <a:p>
            <a:pPr algn="ctr"/>
            <a:r>
              <a:rPr lang="ru-RU" dirty="0" smtClean="0"/>
              <a:t>503 678,65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39952" y="19888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</a:t>
            </a:r>
            <a:r>
              <a:rPr lang="ru-RU" dirty="0" smtClean="0"/>
              <a:t>169 706,59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64288" y="1988840"/>
            <a:ext cx="1728192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7 312,42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47964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96676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</a:t>
            </a:r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2843808" y="3068960"/>
            <a:ext cx="936104" cy="3240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6300192" y="2939371"/>
            <a:ext cx="554360" cy="5832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Основные параметры исполнения бюджета Михайловского муниципального района за 2020 год (тыс. руб.)</a:t>
            </a:r>
            <a:endParaRPr lang="ru-RU" sz="28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080324"/>
              </p:ext>
            </p:extLst>
          </p:nvPr>
        </p:nvGraphicFramePr>
        <p:xfrm>
          <a:off x="611560" y="1474013"/>
          <a:ext cx="7776864" cy="4363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5713"/>
                <a:gridCol w="1645831"/>
                <a:gridCol w="1591388"/>
                <a:gridCol w="2093932"/>
              </a:tblGrid>
              <a:tr h="589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Показатели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</a:t>
                      </a:r>
                      <a:r>
                        <a:rPr lang="ru-RU" sz="2000" u="none" strike="noStrike" dirty="0" smtClean="0">
                          <a:effectLst/>
                        </a:rPr>
                        <a:t>2019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</a:t>
                      </a:r>
                      <a:r>
                        <a:rPr lang="ru-RU" sz="2000" u="none" strike="noStrike" dirty="0" smtClean="0">
                          <a:effectLst/>
                        </a:rPr>
                        <a:t>2020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2020 г</a:t>
                      </a:r>
                      <a:r>
                        <a:rPr lang="ru-RU" sz="2000" u="none" strike="noStrike" dirty="0">
                          <a:effectLst/>
                        </a:rPr>
                        <a:t>. к </a:t>
                      </a:r>
                      <a:r>
                        <a:rPr lang="ru-RU" sz="2000" u="none" strike="noStrike" dirty="0" smtClean="0">
                          <a:effectLst/>
                        </a:rPr>
                        <a:t>2019 </a:t>
                      </a:r>
                      <a:r>
                        <a:rPr lang="ru-RU" sz="2000" u="none" strike="noStrike" dirty="0">
                          <a:effectLst/>
                        </a:rPr>
                        <a:t>г. (%)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98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Доходы, в том числе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1 233 150,75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 1 </a:t>
                      </a:r>
                      <a:r>
                        <a:rPr lang="ru-RU" sz="2000" u="none" strike="noStrike" dirty="0" smtClean="0">
                          <a:effectLst/>
                        </a:rPr>
                        <a:t>162 394,17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94,26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98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Собственные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662 519,09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503 678,65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76,02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8969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Безвозмездные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2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поступления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570 631,66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665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877</a:t>
                      </a:r>
                      <a:r>
                        <a:rPr lang="ru-RU" sz="2000" u="none" strike="noStrike" dirty="0" smtClean="0">
                          <a:effectLst/>
                        </a:rPr>
                        <a:t>,58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116,69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98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Расходы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1 126 738,66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1 </a:t>
                      </a:r>
                      <a:r>
                        <a:rPr lang="ru-RU" sz="2000" u="none" strike="noStrike" dirty="0" smtClean="0">
                          <a:effectLst/>
                        </a:rPr>
                        <a:t>169 706,59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103,81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8969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Дефицит (профицит)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</a:t>
                      </a:r>
                      <a:r>
                        <a:rPr lang="ru-RU" sz="2000" u="none" strike="noStrike" dirty="0" smtClean="0">
                          <a:effectLst/>
                        </a:rPr>
                        <a:t>106 412,09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- </a:t>
                      </a:r>
                      <a:r>
                        <a:rPr lang="ru-RU" sz="2000" u="none" strike="noStrike" dirty="0" smtClean="0">
                          <a:effectLst/>
                        </a:rPr>
                        <a:t>7 312</a:t>
                      </a:r>
                      <a:r>
                        <a:rPr lang="en-US" sz="2000" u="none" strike="noStrike" dirty="0" smtClean="0">
                          <a:effectLst/>
                        </a:rPr>
                        <a:t>,</a:t>
                      </a:r>
                      <a:r>
                        <a:rPr lang="ru-RU" sz="2000" u="none" strike="noStrike" dirty="0" smtClean="0">
                          <a:effectLst/>
                        </a:rPr>
                        <a:t>42</a:t>
                      </a:r>
                      <a:r>
                        <a:rPr lang="en-US" sz="2000" u="none" strike="noStrike" dirty="0" smtClean="0">
                          <a:effectLst/>
                        </a:rPr>
                        <a:t> 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     -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6218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Остатки на счетах бюджета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</a:t>
                      </a:r>
                      <a:r>
                        <a:rPr lang="ru-RU" sz="2000" u="none" strike="noStrike" dirty="0" smtClean="0">
                          <a:effectLst/>
                        </a:rPr>
                        <a:t>  127 858,41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 7 312,42</a:t>
                      </a:r>
                      <a:r>
                        <a:rPr lang="en-US" sz="2000" u="none" strike="noStrike" dirty="0" smtClean="0">
                          <a:effectLst/>
                        </a:rPr>
                        <a:t>         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5,72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6433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Заемные средства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-                                   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-                                 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r>
                        <a:rPr lang="ru-RU" sz="2000" u="none" strike="noStrike" dirty="0" smtClean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Структура налоговых и неналоговых доходов бюджета за 2020 год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781330"/>
              </p:ext>
            </p:extLst>
          </p:nvPr>
        </p:nvGraphicFramePr>
        <p:xfrm>
          <a:off x="251520" y="1340768"/>
          <a:ext cx="874846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84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Поступление собственных налогов в бюджет района за 2020 год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891343"/>
              </p:ext>
            </p:extLst>
          </p:nvPr>
        </p:nvGraphicFramePr>
        <p:xfrm>
          <a:off x="107504" y="1124744"/>
          <a:ext cx="8712968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7"/>
                <a:gridCol w="1008112"/>
                <a:gridCol w="1152128"/>
                <a:gridCol w="1152128"/>
                <a:gridCol w="1296144"/>
                <a:gridCol w="1152129"/>
              </a:tblGrid>
              <a:tr h="526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2020 год с учетом уточнений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2020 год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% </a:t>
                      </a:r>
                      <a:endParaRPr lang="ru-RU" sz="1200" b="0" i="0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исполнения </a:t>
                      </a:r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к первоначально утвержденным доходам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% исполнения к уточненным доходам</a:t>
                      </a:r>
                    </a:p>
                  </a:txBody>
                  <a:tcPr marL="9525" marR="9525" marT="9525" marB="0" anchor="ctr"/>
                </a:tc>
              </a:tr>
              <a:tr h="268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423 026,00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473 573,00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503 678,65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119,07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106,36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340 450,00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378 500,00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403 532,12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118,53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5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16 290,00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15 007,03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92,18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99,38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9 963,00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9 745,00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9 999,55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102,20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3 870,00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4 470,00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4 773,71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123,35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106,79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81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ГОСУДАРСТВЕННОЙ И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МУНИЦИПАЛЬНОЙ 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44 538,00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50 788,00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54 575,75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122,54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107,46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2 341,00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2 294,53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98,01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100,64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61582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74,00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670,01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905,42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103,08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3 000,00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8 040,00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8 793,26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293,11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109,37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2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2 500,00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4 064,19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162,57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101,60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4050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0,00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8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Поступления по платежам в бюджет Михайловского муниципального района (тыс. руб.)</a:t>
            </a:r>
            <a:endParaRPr lang="ru-RU" sz="4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828503"/>
              </p:ext>
            </p:extLst>
          </p:nvPr>
        </p:nvGraphicFramePr>
        <p:xfrm>
          <a:off x="107504" y="1844824"/>
          <a:ext cx="8784976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8"/>
                <a:gridCol w="1584176"/>
                <a:gridCol w="1440160"/>
                <a:gridCol w="1296144"/>
                <a:gridCol w="1152128"/>
              </a:tblGrid>
              <a:tr h="2491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налогов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начало текущего года </a:t>
                      </a:r>
                      <a:endParaRPr lang="ru-RU" sz="18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последнюю отчетную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дату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Прирост, снижение            (тыс. руб.)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Рост, снижение           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83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отдельных видов деятельности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8 612,00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8 822,31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210,31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102,44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47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561,00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672,46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111,46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119,87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98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взымаемый в связи с применением патентной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налогообложения, зачисляемый в бюджеты  муниципальных районов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790,00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464,78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-325,22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58,83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16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9 963,00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9 959,55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-3,45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99,97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5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Объемы безвозмездных перечислений в бюджет Михайловского муниципального района в 2020 году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7224"/>
              </p:ext>
            </p:extLst>
          </p:nvPr>
        </p:nvGraphicFramePr>
        <p:xfrm>
          <a:off x="539552" y="1484784"/>
          <a:ext cx="80648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6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Структура расходов бюджета района за 2020 год</a:t>
            </a:r>
            <a:endParaRPr lang="ru-RU" sz="2800" b="1" i="1" dirty="0"/>
          </a:p>
        </p:txBody>
      </p:sp>
      <p:sp>
        <p:nvSpPr>
          <p:cNvPr id="3" name="Овал 2"/>
          <p:cNvSpPr/>
          <p:nvPr/>
        </p:nvSpPr>
        <p:spPr>
          <a:xfrm>
            <a:off x="179512" y="1556793"/>
            <a:ext cx="4464496" cy="4104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Социальная сфера –823 </a:t>
            </a:r>
            <a:r>
              <a:rPr lang="ru-RU" sz="2800" dirty="0" smtClean="0"/>
              <a:t>632,324  </a:t>
            </a:r>
            <a:r>
              <a:rPr lang="ru-RU" sz="2800" dirty="0" smtClean="0"/>
              <a:t>(70,41 %)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3635896" y="1340768"/>
            <a:ext cx="2808312" cy="2293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экономика, ЖКХ – </a:t>
            </a:r>
            <a:r>
              <a:rPr lang="ru-RU" dirty="0" smtClean="0"/>
              <a:t>196 136,612 </a:t>
            </a:r>
            <a:r>
              <a:rPr lang="ru-RU" dirty="0" smtClean="0"/>
              <a:t>(</a:t>
            </a:r>
            <a:r>
              <a:rPr lang="ru-RU" dirty="0" smtClean="0"/>
              <a:t>16,77 </a:t>
            </a:r>
            <a:r>
              <a:rPr lang="ru-RU" dirty="0" smtClean="0"/>
              <a:t>%)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167844" y="3933056"/>
            <a:ext cx="3420380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Общегосударственные вопросы, средства массовой информации, национальная оборона  - </a:t>
            </a:r>
            <a:r>
              <a:rPr lang="ru-RU" dirty="0" smtClean="0"/>
              <a:t>149 937,661 (12,81 </a:t>
            </a:r>
            <a:r>
              <a:rPr lang="ru-RU" dirty="0" smtClean="0"/>
              <a:t>%)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56176" y="2996952"/>
            <a:ext cx="273630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объем расходов</a:t>
            </a:r>
          </a:p>
          <a:p>
            <a:pPr algn="ctr"/>
            <a:r>
              <a:rPr lang="ru-RU" dirty="0" smtClean="0"/>
              <a:t>1 169 706,597 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38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3502</TotalTime>
  <Words>1225</Words>
  <Application>Microsoft Office PowerPoint</Application>
  <PresentationFormat>Экран (4:3)</PresentationFormat>
  <Paragraphs>391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Отчет об исполнении бюджета Михайловского муниципального района за 2020 год </vt:lpstr>
      <vt:lpstr>Нормативная база бюджетного процесса</vt:lpstr>
      <vt:lpstr>Основные параметры бюджета Михайловского муниципального района за 2020 год (тыс. руб.)</vt:lpstr>
      <vt:lpstr>Основные параметры исполнения бюджета Михайловского муниципального района за 2020 год (тыс. руб.)</vt:lpstr>
      <vt:lpstr>Структура налоговых и неналоговых доходов бюджета за 2020 год</vt:lpstr>
      <vt:lpstr>Поступление собственных налогов в бюджет района за 2020 год</vt:lpstr>
      <vt:lpstr>Поступления по платежам в бюджет Михайловского муниципального района (тыс. руб.)</vt:lpstr>
      <vt:lpstr>Объемы безвозмездных перечислений в бюджет Михайловского муниципального района в 2020 году</vt:lpstr>
      <vt:lpstr>Структура расходов бюджета района за 2020 год</vt:lpstr>
      <vt:lpstr>Исполнение бюджета по отраслям в 2020 году  (тыс. руб.)</vt:lpstr>
      <vt:lpstr>Структура расходов бюджета по отраслям</vt:lpstr>
      <vt:lpstr>Исполнение районного бюджета за 2020 год</vt:lpstr>
      <vt:lpstr>Исполнение районного бюджета в рамках                   муниципальных программ за 2020 год       тыс. руб.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Михайловского муниципального района за 2016 год</dc:title>
  <dc:creator>Администратор</dc:creator>
  <cp:lastModifiedBy>GorelovAL</cp:lastModifiedBy>
  <cp:revision>117</cp:revision>
  <dcterms:created xsi:type="dcterms:W3CDTF">2018-04-18T01:16:34Z</dcterms:created>
  <dcterms:modified xsi:type="dcterms:W3CDTF">2021-05-26T01:23:07Z</dcterms:modified>
</cp:coreProperties>
</file>